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2" r:id="rId5"/>
    <p:sldId id="283" r:id="rId6"/>
    <p:sldId id="284" r:id="rId7"/>
    <p:sldId id="285" r:id="rId8"/>
    <p:sldId id="286" r:id="rId9"/>
    <p:sldId id="293" r:id="rId10"/>
    <p:sldId id="257" r:id="rId11"/>
    <p:sldId id="287" r:id="rId12"/>
    <p:sldId id="288" r:id="rId13"/>
    <p:sldId id="272" r:id="rId14"/>
    <p:sldId id="290" r:id="rId15"/>
    <p:sldId id="291" r:id="rId16"/>
    <p:sldId id="292" r:id="rId17"/>
    <p:sldId id="271" r:id="rId18"/>
    <p:sldId id="280" r:id="rId19"/>
    <p:sldId id="278" r:id="rId20"/>
    <p:sldId id="277" r:id="rId21"/>
    <p:sldId id="276" r:id="rId22"/>
    <p:sldId id="270" r:id="rId23"/>
    <p:sldId id="273" r:id="rId24"/>
    <p:sldId id="279" r:id="rId25"/>
    <p:sldId id="274" r:id="rId26"/>
    <p:sldId id="275" r:id="rId27"/>
    <p:sldId id="259" r:id="rId28"/>
    <p:sldId id="289" r:id="rId2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ítulo GT" id="{EA235D4E-843F-4F50-B06C-A7A709AFDBF5}">
          <p14:sldIdLst>
            <p14:sldId id="282"/>
            <p14:sldId id="283"/>
            <p14:sldId id="284"/>
            <p14:sldId id="285"/>
            <p14:sldId id="286"/>
            <p14:sldId id="293"/>
          </p14:sldIdLst>
        </p14:section>
        <p14:section name="Título Jornal Falado" id="{E3E82F5D-BF6E-47BD-89ED-E3E7950442E0}">
          <p14:sldIdLst>
            <p14:sldId id="257"/>
          </p14:sldIdLst>
        </p14:section>
        <p14:section name="Slides de Conteúdo" id="{53A8A4A4-2544-48F7-86E9-FBC8F98D4FDF}">
          <p14:sldIdLst>
            <p14:sldId id="287"/>
            <p14:sldId id="288"/>
            <p14:sldId id="272"/>
          </p14:sldIdLst>
        </p14:section>
        <p14:section name="Orientações - Apagar" id="{A1D11F21-540D-4198-BD1C-B678E16D0402}">
          <p14:sldIdLst>
            <p14:sldId id="290"/>
            <p14:sldId id="291"/>
            <p14:sldId id="292"/>
            <p14:sldId id="271"/>
            <p14:sldId id="280"/>
            <p14:sldId id="278"/>
            <p14:sldId id="277"/>
            <p14:sldId id="276"/>
            <p14:sldId id="270"/>
            <p14:sldId id="273"/>
            <p14:sldId id="279"/>
            <p14:sldId id="274"/>
            <p14:sldId id="275"/>
            <p14:sldId id="259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66"/>
    <a:srgbClr val="FF6666"/>
    <a:srgbClr val="D9D9D9"/>
    <a:srgbClr val="FFFBFB"/>
    <a:srgbClr val="FF6347"/>
    <a:srgbClr val="FA7F72"/>
    <a:srgbClr val="F08080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0400D-B741-4441-BCE0-36880ACAA686}" v="192" dt="2023-09-19T14:22:45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91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F94AF0-6B01-54EA-48FA-68CDA7FC9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547C4D-F124-FC1C-FCD7-4F92DE5833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79BAA5-886B-4975-AD52-9A06A6CC37C2}" type="datetimeFigureOut">
              <a:rPr lang="pt-BR"/>
              <a:pPr>
                <a:defRPr/>
              </a:pPr>
              <a:t>25/09/2023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45CB049-E7CC-8D83-A3AC-732726D52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A94055D-24D8-B19B-95DD-1E89A165F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5BD368-31B2-1C8C-F1BD-C90CEE5863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D973C9-EC7A-F61A-5827-767DA8CF0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00129D-4BED-40D1-8B40-1C1AAA98E0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8B11F81A-3DF9-7B2A-BB1D-FB2C19318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8">
            <a:extLst>
              <a:ext uri="{FF2B5EF4-FFF2-40B4-BE49-F238E27FC236}">
                <a16:creationId xmlns:a16="http://schemas.microsoft.com/office/drawing/2014/main" id="{76878A9B-E983-20C6-C01A-27EDA63E9F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676" y="820317"/>
            <a:ext cx="4021764" cy="53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CFCE26D2-7FD4-29B8-4332-B49865098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95" y="-9525"/>
            <a:ext cx="784560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3101" y="1688123"/>
            <a:ext cx="6492867" cy="3129374"/>
          </a:xfrm>
        </p:spPr>
        <p:txBody>
          <a:bodyPr rIns="0" anchor="b">
            <a:normAutofit/>
          </a:bodyPr>
          <a:lstStyle>
            <a:lvl1pPr algn="r">
              <a:lnSpc>
                <a:spcPct val="80000"/>
              </a:lnSpc>
              <a:defRPr sz="5400" b="1" spc="-1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93101" y="5150090"/>
            <a:ext cx="6492867" cy="1180372"/>
          </a:xfrm>
        </p:spPr>
        <p:txBody>
          <a:bodyPr rIns="0">
            <a:normAutofit/>
          </a:bodyPr>
          <a:lstStyle>
            <a:lvl1pPr marL="0" indent="0" algn="r">
              <a:lnSpc>
                <a:spcPct val="80000"/>
              </a:lnSpc>
              <a:buNone/>
              <a:defRPr sz="3200" b="1" spc="0">
                <a:solidFill>
                  <a:srgbClr val="FF6666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51387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údo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5789AF19-1F88-0150-DC22-5277797F5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E5AC70B7-DB4C-D32F-2FDC-BDDF21CE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1219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 descr="Texto&#10;&#10;Descrição gerada automaticamente">
            <a:extLst>
              <a:ext uri="{FF2B5EF4-FFF2-40B4-BE49-F238E27FC236}">
                <a16:creationId xmlns:a16="http://schemas.microsoft.com/office/drawing/2014/main" id="{4506023A-95F7-F22C-25FA-348363922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534150"/>
            <a:ext cx="288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8">
            <a:extLst>
              <a:ext uri="{FF2B5EF4-FFF2-40B4-BE49-F238E27FC236}">
                <a16:creationId xmlns:a16="http://schemas.microsoft.com/office/drawing/2014/main" id="{6D9CFB89-3E94-1C06-87BF-0AEFAC09A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23772" r="18359" b="33908"/>
          <a:stretch>
            <a:fillRect/>
          </a:stretch>
        </p:blipFill>
        <p:spPr bwMode="auto">
          <a:xfrm>
            <a:off x="11657013" y="6561138"/>
            <a:ext cx="431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57D7A1B2-D489-0818-5F66-2780A3F09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53200"/>
            <a:ext cx="34083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883" y="250166"/>
            <a:ext cx="7023012" cy="833390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3200" b="1" spc="-150">
                <a:solidFill>
                  <a:srgbClr val="003066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883" y="1261718"/>
            <a:ext cx="10971917" cy="4913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34753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C90EA4F1-96DC-83D2-69A3-7E19EBC1E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" r="4434" b="31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9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F5AC6B4-533F-093D-E525-F1B84AD18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AAC2492-52C4-A438-4E20-3E330E50A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87F48-9A0F-852B-35F9-3465DA640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91F8BE-F167-C4D1-8AF3-C67C2D6FE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68F1B3-9373-43A7-9E05-1ACFE19CA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</p:sldLayoutIdLst>
  <p:transition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A0912-8FCF-D811-1DD3-D04EBD23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546" y="685800"/>
            <a:ext cx="6492867" cy="1543050"/>
          </a:xfrm>
        </p:spPr>
        <p:txBody>
          <a:bodyPr rtlCol="0" anchor="t" anchorCtr="0">
            <a:normAutofit/>
          </a:bodyPr>
          <a:lstStyle/>
          <a:p>
            <a:pPr algn="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 </a:t>
            </a:r>
            <a:r>
              <a:rPr lang="pt-BR" sz="32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Grupo Temático - GT</a:t>
            </a:r>
            <a:r>
              <a:rPr lang="pt-BR" sz="3600" dirty="0">
                <a:noFill/>
                <a:highlight>
                  <a:srgbClr val="FFFBFB"/>
                </a:highlight>
              </a:rPr>
              <a:t>.</a:t>
            </a:r>
            <a:br>
              <a:rPr lang="pt-BR" sz="3600" dirty="0"/>
            </a:br>
            <a:r>
              <a:rPr lang="pt-BR" sz="66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Comunicação</a:t>
            </a:r>
            <a:endParaRPr lang="pt-BR" sz="5400" b="1" spc="-15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6837F54-C7CB-EB8F-CDF0-5470CBA4B66E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418138" cy="3216697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 spc="-15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800" spc="0" dirty="0">
                <a:solidFill>
                  <a:srgbClr val="FF6666"/>
                </a:solidFill>
              </a:rPr>
              <a:t>Integrantes:</a:t>
            </a:r>
            <a:br>
              <a:rPr lang="pt-BR" sz="2800" spc="0" dirty="0">
                <a:solidFill>
                  <a:srgbClr val="FF6666"/>
                </a:solidFill>
              </a:rPr>
            </a:br>
            <a:endParaRPr lang="pt-BR" sz="1050" spc="0" dirty="0">
              <a:solidFill>
                <a:srgbClr val="FF6666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spc="0" baseline="30000" dirty="0">
                <a:solidFill>
                  <a:srgbClr val="FF6666"/>
                </a:solidFill>
              </a:rPr>
              <a:t>Líder</a:t>
            </a:r>
            <a:r>
              <a:rPr lang="pt-BR" sz="2000" b="0" spc="0" dirty="0"/>
              <a:t> </a:t>
            </a:r>
            <a:r>
              <a:rPr lang="pt-BR" sz="200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pt-BR" sz="1100" b="0" spc="0" dirty="0"/>
            </a:b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</p:txBody>
      </p:sp>
      <p:pic>
        <p:nvPicPr>
          <p:cNvPr id="7172" name="Imagem 2311111" descr="Forma&#10;&#10;Descrição gerada automaticamente com confiança baixa">
            <a:extLst>
              <a:ext uri="{FF2B5EF4-FFF2-40B4-BE49-F238E27FC236}">
                <a16:creationId xmlns:a16="http://schemas.microsoft.com/office/drawing/2014/main" id="{4E736936-AD99-F943-DA2A-09AD747E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575" y="491120"/>
            <a:ext cx="60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647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61" descr="Forma&#10;&#10;Descrição gerada automaticamente com confiança baixa">
            <a:extLst>
              <a:ext uri="{FF2B5EF4-FFF2-40B4-BE49-F238E27FC236}">
                <a16:creationId xmlns:a16="http://schemas.microsoft.com/office/drawing/2014/main" id="{6F2C80BA-1FE9-0F78-0FBC-C732E002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307975"/>
            <a:ext cx="1306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m 11">
            <a:extLst>
              <a:ext uri="{FF2B5EF4-FFF2-40B4-BE49-F238E27FC236}">
                <a16:creationId xmlns:a16="http://schemas.microsoft.com/office/drawing/2014/main" id="{287F9B70-AADF-8497-45C4-AC68719CF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7"/>
          <a:stretch/>
        </p:blipFill>
        <p:spPr bwMode="auto">
          <a:xfrm>
            <a:off x="4602163" y="6545263"/>
            <a:ext cx="7442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3">
            <a:extLst>
              <a:ext uri="{FF2B5EF4-FFF2-40B4-BE49-F238E27FC236}">
                <a16:creationId xmlns:a16="http://schemas.microsoft.com/office/drawing/2014/main" id="{C9921AC0-B9D9-724A-580D-2F55F6C8AEF4}"/>
              </a:ext>
            </a:extLst>
          </p:cNvPr>
          <p:cNvSpPr txBox="1">
            <a:spLocks/>
          </p:cNvSpPr>
          <p:nvPr/>
        </p:nvSpPr>
        <p:spPr>
          <a:xfrm>
            <a:off x="5203825" y="4519613"/>
            <a:ext cx="6840538" cy="19065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61" descr="Forma&#10;&#10;Descrição gerada automaticamente com confiança baixa">
            <a:extLst>
              <a:ext uri="{FF2B5EF4-FFF2-40B4-BE49-F238E27FC236}">
                <a16:creationId xmlns:a16="http://schemas.microsoft.com/office/drawing/2014/main" id="{6F2C80BA-1FE9-0F78-0FBC-C732E002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307975"/>
            <a:ext cx="1306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m 11">
            <a:extLst>
              <a:ext uri="{FF2B5EF4-FFF2-40B4-BE49-F238E27FC236}">
                <a16:creationId xmlns:a16="http://schemas.microsoft.com/office/drawing/2014/main" id="{287F9B70-AADF-8497-45C4-AC68719CF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7"/>
          <a:stretch/>
        </p:blipFill>
        <p:spPr bwMode="auto">
          <a:xfrm>
            <a:off x="4602163" y="6545263"/>
            <a:ext cx="7442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3">
            <a:extLst>
              <a:ext uri="{FF2B5EF4-FFF2-40B4-BE49-F238E27FC236}">
                <a16:creationId xmlns:a16="http://schemas.microsoft.com/office/drawing/2014/main" id="{C9921AC0-B9D9-724A-580D-2F55F6C8AEF4}"/>
              </a:ext>
            </a:extLst>
          </p:cNvPr>
          <p:cNvSpPr txBox="1">
            <a:spLocks/>
          </p:cNvSpPr>
          <p:nvPr/>
        </p:nvSpPr>
        <p:spPr>
          <a:xfrm>
            <a:off x="4920343" y="3944847"/>
            <a:ext cx="7124020" cy="190658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48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Exemplos/Orientações </a:t>
            </a:r>
          </a:p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48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para a criação de slides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904029F5-C5D6-422C-CC20-42F7CEEFD568}"/>
              </a:ext>
            </a:extLst>
          </p:cNvPr>
          <p:cNvSpPr txBox="1">
            <a:spLocks/>
          </p:cNvSpPr>
          <p:nvPr/>
        </p:nvSpPr>
        <p:spPr>
          <a:xfrm>
            <a:off x="5351462" y="5851434"/>
            <a:ext cx="6692901" cy="59730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800" spc="-150" dirty="0">
                <a:solidFill>
                  <a:srgbClr val="FF6666"/>
                </a:solidFill>
                <a:latin typeface="+mn-lt"/>
                <a:cs typeface="Arial" panose="020B0604020202020204" pitchFamily="34" charset="0"/>
              </a:rPr>
              <a:t>Apague estes slides ao finalizar sua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548462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E0112BD5-5A27-23FE-07A6-12DC5DB79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28709" y="528861"/>
            <a:ext cx="3716384" cy="1649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21F66FE-919B-CBCF-BE47-F6FDD170D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28709" y="3406051"/>
            <a:ext cx="3716384" cy="1649074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725F5A-8921-1820-3914-334F69F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Versões da marca do GDFAZ</a:t>
            </a: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397937C0-B0D0-D8F8-9E72-608309902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20" y="579320"/>
            <a:ext cx="3267964" cy="1548155"/>
          </a:xfrm>
          <a:prstGeom prst="rect">
            <a:avLst/>
          </a:prstGeom>
        </p:spPr>
      </p:pic>
      <p:pic>
        <p:nvPicPr>
          <p:cNvPr id="7" name="Imagem 6" descr="Ícone&#10;&#10;Descrição gerada automaticamente com confiança baixa">
            <a:extLst>
              <a:ext uri="{FF2B5EF4-FFF2-40B4-BE49-F238E27FC236}">
                <a16:creationId xmlns:a16="http://schemas.microsoft.com/office/drawing/2014/main" id="{0A10BE9D-17E0-F58B-B6D6-4500C547C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5" y="1353398"/>
            <a:ext cx="5304311" cy="2512848"/>
          </a:xfrm>
          <a:prstGeom prst="rect">
            <a:avLst/>
          </a:prstGeom>
        </p:spPr>
      </p:pic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2587B8B1-493D-29DB-30FD-59791DC7B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" y="4428967"/>
            <a:ext cx="5205993" cy="1737154"/>
          </a:xfrm>
          <a:prstGeom prst="rect">
            <a:avLst/>
          </a:prstGeom>
        </p:spPr>
      </p:pic>
      <p:pic>
        <p:nvPicPr>
          <p:cNvPr id="11" name="Imagem 10" descr="Fundo preto com letras vermelhas&#10;&#10;Descrição gerada automaticamente com confiança baixa">
            <a:extLst>
              <a:ext uri="{FF2B5EF4-FFF2-40B4-BE49-F238E27FC236}">
                <a16:creationId xmlns:a16="http://schemas.microsoft.com/office/drawing/2014/main" id="{E40BD8AF-A062-461A-2136-064422F3D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18" y="3456510"/>
            <a:ext cx="3267966" cy="154815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C180FE3-DFC7-503F-8D6D-108C7E58B8D4}"/>
              </a:ext>
            </a:extLst>
          </p:cNvPr>
          <p:cNvSpPr txBox="1">
            <a:spLocks/>
          </p:cNvSpPr>
          <p:nvPr/>
        </p:nvSpPr>
        <p:spPr bwMode="auto">
          <a:xfrm>
            <a:off x="7628708" y="2228394"/>
            <a:ext cx="3697053" cy="6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1600" b="0" spc="0" dirty="0"/>
              <a:t>1 cor – preto: utilize em impressões monocromáticas simples.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C1FA002-6F9F-75B2-D8FB-64F0AFE5168E}"/>
              </a:ext>
            </a:extLst>
          </p:cNvPr>
          <p:cNvSpPr txBox="1">
            <a:spLocks/>
          </p:cNvSpPr>
          <p:nvPr/>
        </p:nvSpPr>
        <p:spPr bwMode="auto">
          <a:xfrm>
            <a:off x="7628708" y="5225597"/>
            <a:ext cx="3697054" cy="10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1600" b="0" spc="0" dirty="0"/>
              <a:t>1 cor – branco: utilize quando houver necessidade de contraste na aplicação da marca (fundos coloridos / preenchimento escuro).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5ABCDB1-C4DE-AB25-BC30-99A26009199A}"/>
              </a:ext>
            </a:extLst>
          </p:cNvPr>
          <p:cNvSpPr txBox="1">
            <a:spLocks/>
          </p:cNvSpPr>
          <p:nvPr/>
        </p:nvSpPr>
        <p:spPr bwMode="auto">
          <a:xfrm>
            <a:off x="858864" y="1065683"/>
            <a:ext cx="3716384" cy="50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1600" b="0" spc="0" dirty="0"/>
              <a:t>VERSÃO OFICIAL - HORIZONTAL: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F9BE4B2-CBD3-D5DB-43C0-3A5D7C966A5B}"/>
              </a:ext>
            </a:extLst>
          </p:cNvPr>
          <p:cNvSpPr txBox="1">
            <a:spLocks/>
          </p:cNvSpPr>
          <p:nvPr/>
        </p:nvSpPr>
        <p:spPr bwMode="auto">
          <a:xfrm>
            <a:off x="858864" y="3976951"/>
            <a:ext cx="3716384" cy="50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1600" b="0" spc="0" dirty="0"/>
              <a:t>VERSÃO SIMPLIFICADA - HORIZONTAL :</a:t>
            </a:r>
          </a:p>
        </p:txBody>
      </p:sp>
    </p:spTree>
    <p:extLst>
      <p:ext uri="{BB962C8B-B14F-4D97-AF65-F5344CB8AC3E}">
        <p14:creationId xmlns:p14="http://schemas.microsoft.com/office/powerpoint/2010/main" val="38021136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E0112BD5-5A27-23FE-07A6-12DC5DB79596}"/>
              </a:ext>
            </a:extLst>
          </p:cNvPr>
          <p:cNvSpPr>
            <a:spLocks/>
          </p:cNvSpPr>
          <p:nvPr/>
        </p:nvSpPr>
        <p:spPr>
          <a:xfrm>
            <a:off x="7177554" y="1166900"/>
            <a:ext cx="2116182" cy="4621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725F5A-8921-1820-3914-334F69F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Versões da marca do GDFAZ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C180FE3-DFC7-503F-8D6D-108C7E58B8D4}"/>
              </a:ext>
            </a:extLst>
          </p:cNvPr>
          <p:cNvSpPr txBox="1">
            <a:spLocks/>
          </p:cNvSpPr>
          <p:nvPr/>
        </p:nvSpPr>
        <p:spPr bwMode="auto">
          <a:xfrm>
            <a:off x="7290522" y="4034856"/>
            <a:ext cx="1820092" cy="110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pt-BR" sz="1600" b="0" spc="0" dirty="0"/>
              <a:t>1 cor – preto – vertical: utilize em impressões monocromáticas simples.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5ABCDB1-C4DE-AB25-BC30-99A26009199A}"/>
              </a:ext>
            </a:extLst>
          </p:cNvPr>
          <p:cNvSpPr txBox="1">
            <a:spLocks/>
          </p:cNvSpPr>
          <p:nvPr/>
        </p:nvSpPr>
        <p:spPr bwMode="auto">
          <a:xfrm>
            <a:off x="483510" y="1166900"/>
            <a:ext cx="3111307" cy="50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pt-BR" sz="1600" b="0" spc="0" dirty="0"/>
              <a:t>VERSÃO OFICIAL</a:t>
            </a:r>
          </a:p>
          <a:p>
            <a:pPr algn="ctr" eaLnBrk="1" hangingPunct="1"/>
            <a:r>
              <a:rPr lang="pt-BR" sz="1600" b="0" spc="0" dirty="0"/>
              <a:t>- VERTICAL:</a:t>
            </a: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62AD6F8B-7006-D9CA-4071-10562AB0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9" y="1596139"/>
            <a:ext cx="3425304" cy="457011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E17302E-A377-B7EA-A517-36A7BE9F81EF}"/>
              </a:ext>
            </a:extLst>
          </p:cNvPr>
          <p:cNvSpPr txBox="1">
            <a:spLocks/>
          </p:cNvSpPr>
          <p:nvPr/>
        </p:nvSpPr>
        <p:spPr bwMode="auto">
          <a:xfrm>
            <a:off x="3999714" y="1166900"/>
            <a:ext cx="2659018" cy="50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pt-BR" sz="1600" b="0" spc="0" dirty="0"/>
              <a:t>VERSÃO SIMPLIFICADA</a:t>
            </a:r>
          </a:p>
          <a:p>
            <a:pPr algn="ctr" eaLnBrk="1" hangingPunct="1"/>
            <a:r>
              <a:rPr lang="pt-BR" sz="1600" b="0" spc="0" dirty="0"/>
              <a:t>- VERTICAL:</a:t>
            </a:r>
          </a:p>
        </p:txBody>
      </p:sp>
      <p:pic>
        <p:nvPicPr>
          <p:cNvPr id="18" name="Imagem 17" descr="Uma imagem contendo Ícone&#10;&#10;Descrição gerada automaticamente">
            <a:extLst>
              <a:ext uri="{FF2B5EF4-FFF2-40B4-BE49-F238E27FC236}">
                <a16:creationId xmlns:a16="http://schemas.microsoft.com/office/drawing/2014/main" id="{E5D570AC-177D-1359-5776-490ED50E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89" y="1594228"/>
            <a:ext cx="2765343" cy="3162563"/>
          </a:xfrm>
          <a:prstGeom prst="rect">
            <a:avLst/>
          </a:prstGeom>
        </p:spPr>
      </p:pic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02EC297D-EACC-BA3F-D022-29B4333F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22" y="1394646"/>
            <a:ext cx="1870446" cy="249559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42627ED-4D07-FBA2-700E-691175BC5324}"/>
              </a:ext>
            </a:extLst>
          </p:cNvPr>
          <p:cNvSpPr>
            <a:spLocks/>
          </p:cNvSpPr>
          <p:nvPr/>
        </p:nvSpPr>
        <p:spPr>
          <a:xfrm>
            <a:off x="9592307" y="1166900"/>
            <a:ext cx="2116182" cy="4621780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E73FE1EB-60AE-CADF-34A7-ECA542F9B91E}"/>
              </a:ext>
            </a:extLst>
          </p:cNvPr>
          <p:cNvSpPr txBox="1">
            <a:spLocks/>
          </p:cNvSpPr>
          <p:nvPr/>
        </p:nvSpPr>
        <p:spPr bwMode="auto">
          <a:xfrm>
            <a:off x="9705275" y="4034856"/>
            <a:ext cx="1870446" cy="169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pt-BR" sz="1600" b="0" spc="0" dirty="0">
                <a:solidFill>
                  <a:schemeClr val="bg1"/>
                </a:solidFill>
              </a:rPr>
              <a:t>1 cor – branco – vertical: utilize quando houver necessidade de contraste na aplicação da marca (fundos coloridos / preenchimento escuro).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A8999B4-4BC8-1B3F-D1A4-3F31F3F06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5275" y="1394646"/>
            <a:ext cx="1870446" cy="24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72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013A4-26AE-B9B1-FE06-67F65514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Paleta de Cores recomendada</a:t>
            </a:r>
          </a:p>
        </p:txBody>
      </p:sp>
      <p:pic>
        <p:nvPicPr>
          <p:cNvPr id="12291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1A71F711-6774-A0E4-3C4B-E6138660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C5A2EF-66F9-29BC-A180-7DD8FB8E553B}"/>
              </a:ext>
            </a:extLst>
          </p:cNvPr>
          <p:cNvSpPr/>
          <p:nvPr/>
        </p:nvSpPr>
        <p:spPr>
          <a:xfrm>
            <a:off x="442913" y="1343025"/>
            <a:ext cx="1416050" cy="3038475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E12D11-6BA5-B623-B67B-B317A7549AFE}"/>
              </a:ext>
            </a:extLst>
          </p:cNvPr>
          <p:cNvSpPr/>
          <p:nvPr/>
        </p:nvSpPr>
        <p:spPr>
          <a:xfrm>
            <a:off x="2014538" y="2190750"/>
            <a:ext cx="1416050" cy="219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B73A43-FDC0-5CB6-06A0-FC29EF4241B4}"/>
              </a:ext>
            </a:extLst>
          </p:cNvPr>
          <p:cNvSpPr/>
          <p:nvPr/>
        </p:nvSpPr>
        <p:spPr>
          <a:xfrm>
            <a:off x="8761413" y="4381500"/>
            <a:ext cx="1416050" cy="1131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EDBD55D-68CB-4CD3-7096-371113BE433A}"/>
              </a:ext>
            </a:extLst>
          </p:cNvPr>
          <p:cNvSpPr/>
          <p:nvPr/>
        </p:nvSpPr>
        <p:spPr>
          <a:xfrm>
            <a:off x="10329863" y="4381500"/>
            <a:ext cx="1416050" cy="1131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296" name="CaixaDeTexto 10">
            <a:extLst>
              <a:ext uri="{FF2B5EF4-FFF2-40B4-BE49-F238E27FC236}">
                <a16:creationId xmlns:a16="http://schemas.microsoft.com/office/drawing/2014/main" id="{4B8EFBE6-2D36-9B76-1253-3A98EDE8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533900"/>
            <a:ext cx="1438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Cor predominante 1</a:t>
            </a:r>
          </a:p>
        </p:txBody>
      </p:sp>
      <p:sp>
        <p:nvSpPr>
          <p:cNvPr id="12297" name="CaixaDeTexto 11">
            <a:extLst>
              <a:ext uri="{FF2B5EF4-FFF2-40B4-BE49-F238E27FC236}">
                <a16:creationId xmlns:a16="http://schemas.microsoft.com/office/drawing/2014/main" id="{386996F5-E4D8-0628-D546-07722220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4533900"/>
            <a:ext cx="1438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Cor predominante 2</a:t>
            </a:r>
          </a:p>
        </p:txBody>
      </p:sp>
      <p:sp>
        <p:nvSpPr>
          <p:cNvPr id="12298" name="CaixaDeTexto 12">
            <a:extLst>
              <a:ext uri="{FF2B5EF4-FFF2-40B4-BE49-F238E27FC236}">
                <a16:creationId xmlns:a16="http://schemas.microsoft.com/office/drawing/2014/main" id="{CE1F39EC-9955-DC83-E322-96DE562B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413" y="5667375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Textos de parágrafo Demais Conteúdos</a:t>
            </a:r>
          </a:p>
          <a:p>
            <a:pPr eaLnBrk="1" hangingPunct="1"/>
            <a:r>
              <a:rPr lang="pt-BR" altLang="pt-BR" sz="1200"/>
              <a:t>Uso livre</a:t>
            </a:r>
          </a:p>
        </p:txBody>
      </p:sp>
      <p:sp>
        <p:nvSpPr>
          <p:cNvPr id="12299" name="CaixaDeTexto 13">
            <a:extLst>
              <a:ext uri="{FF2B5EF4-FFF2-40B4-BE49-F238E27FC236}">
                <a16:creationId xmlns:a16="http://schemas.microsoft.com/office/drawing/2014/main" id="{B180ED9F-F0CE-684E-05CA-82B608CC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863" y="5667375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Textos de parágrafo Demais Conteúdos</a:t>
            </a:r>
          </a:p>
          <a:p>
            <a:pPr eaLnBrk="1" hangingPunct="1"/>
            <a:r>
              <a:rPr lang="pt-BR" altLang="pt-BR" sz="1200"/>
              <a:t>Uso livre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E63A092-CCD5-F4FC-7FAC-6071B8289285}"/>
              </a:ext>
            </a:extLst>
          </p:cNvPr>
          <p:cNvSpPr/>
          <p:nvPr/>
        </p:nvSpPr>
        <p:spPr>
          <a:xfrm>
            <a:off x="3582988" y="3143250"/>
            <a:ext cx="1416050" cy="123825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6666"/>
              </a:solidFill>
            </a:endParaRPr>
          </a:p>
        </p:txBody>
      </p:sp>
      <p:sp>
        <p:nvSpPr>
          <p:cNvPr id="12301" name="CaixaDeTexto 15">
            <a:extLst>
              <a:ext uri="{FF2B5EF4-FFF2-40B4-BE49-F238E27FC236}">
                <a16:creationId xmlns:a16="http://schemas.microsoft.com/office/drawing/2014/main" id="{800FC26E-B429-9CDD-0592-FDD2434B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4533900"/>
            <a:ext cx="1012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Cor destaque</a:t>
            </a:r>
          </a:p>
        </p:txBody>
      </p:sp>
      <p:sp>
        <p:nvSpPr>
          <p:cNvPr id="12302" name="CaixaDeTexto 16">
            <a:extLst>
              <a:ext uri="{FF2B5EF4-FFF2-40B4-BE49-F238E27FC236}">
                <a16:creationId xmlns:a16="http://schemas.microsoft.com/office/drawing/2014/main" id="{D900952F-8760-6C7A-9408-225719B8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994150"/>
            <a:ext cx="12096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“Azul escuro”</a:t>
            </a:r>
          </a:p>
        </p:txBody>
      </p:sp>
      <p:sp>
        <p:nvSpPr>
          <p:cNvPr id="12303" name="CaixaDeTexto 17">
            <a:extLst>
              <a:ext uri="{FF2B5EF4-FFF2-40B4-BE49-F238E27FC236}">
                <a16:creationId xmlns:a16="http://schemas.microsoft.com/office/drawing/2014/main" id="{13C9D826-9407-55CF-04B6-1025E73B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3994150"/>
            <a:ext cx="11906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“Cinza claro”</a:t>
            </a:r>
          </a:p>
        </p:txBody>
      </p:sp>
      <p:sp>
        <p:nvSpPr>
          <p:cNvPr id="12304" name="CaixaDeTexto 18">
            <a:extLst>
              <a:ext uri="{FF2B5EF4-FFF2-40B4-BE49-F238E27FC236}">
                <a16:creationId xmlns:a16="http://schemas.microsoft.com/office/drawing/2014/main" id="{34715961-6226-2661-E6A3-ECAC895E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994150"/>
            <a:ext cx="11906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“Salmão”</a:t>
            </a:r>
          </a:p>
        </p:txBody>
      </p:sp>
      <p:sp>
        <p:nvSpPr>
          <p:cNvPr id="12305" name="CaixaDeTexto 21">
            <a:extLst>
              <a:ext uri="{FF2B5EF4-FFF2-40B4-BE49-F238E27FC236}">
                <a16:creationId xmlns:a16="http://schemas.microsoft.com/office/drawing/2014/main" id="{6ACF40BC-5390-F426-F154-13834A7B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078413"/>
            <a:ext cx="7386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As cores acima integram a nova identidade visual do GDFAZ. </a:t>
            </a:r>
          </a:p>
          <a:p>
            <a:pPr eaLnBrk="1" hangingPunct="1"/>
            <a:r>
              <a:rPr lang="pt-BR" altLang="pt-BR" sz="1200"/>
              <a:t>Nesse sentido, recomendados utilizar a ferramenta “CONTA-GOTAS” (localizada dentro das opções de cor do PowerPoint) para facilitar a aplicação em caixas de textos, formas e demais elementos visuais na apresentação, </a:t>
            </a:r>
            <a:br>
              <a:rPr lang="pt-BR" altLang="pt-BR" sz="1200"/>
            </a:br>
            <a:r>
              <a:rPr lang="pt-BR" altLang="pt-BR" sz="1200"/>
              <a:t>caso seja necessário.</a:t>
            </a:r>
            <a:br>
              <a:rPr lang="pt-BR" altLang="pt-BR" sz="1200"/>
            </a:br>
            <a:endParaRPr lang="pt-BR" altLang="pt-BR" sz="1200"/>
          </a:p>
          <a:p>
            <a:pPr eaLnBrk="1" hangingPunct="1"/>
            <a:r>
              <a:rPr lang="pt-BR" altLang="pt-BR" sz="1200"/>
              <a:t>Em breve, compartilharemos o Manual da Marca com a codificação de cada cor e aplicação adequada da marca.</a:t>
            </a:r>
          </a:p>
        </p:txBody>
      </p:sp>
      <p:pic>
        <p:nvPicPr>
          <p:cNvPr id="12306" name="Imagem 23">
            <a:extLst>
              <a:ext uri="{FF2B5EF4-FFF2-40B4-BE49-F238E27FC236}">
                <a16:creationId xmlns:a16="http://schemas.microsoft.com/office/drawing/2014/main" id="{A8A0AFFD-7BA9-0132-E49C-9AC97337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085850"/>
            <a:ext cx="2032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CaixaDeTexto 24">
            <a:extLst>
              <a:ext uri="{FF2B5EF4-FFF2-40B4-BE49-F238E27FC236}">
                <a16:creationId xmlns:a16="http://schemas.microsoft.com/office/drawing/2014/main" id="{3966B913-5CD0-3AF3-5422-FB6D1940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25" y="5078413"/>
            <a:ext cx="11906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Preto</a:t>
            </a:r>
          </a:p>
        </p:txBody>
      </p:sp>
      <p:sp>
        <p:nvSpPr>
          <p:cNvPr id="12308" name="CaixaDeTexto 25">
            <a:extLst>
              <a:ext uri="{FF2B5EF4-FFF2-40B4-BE49-F238E27FC236}">
                <a16:creationId xmlns:a16="http://schemas.microsoft.com/office/drawing/2014/main" id="{95670B27-4A4C-62B9-1D9A-66E3DF3A2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575" y="5078413"/>
            <a:ext cx="1190625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>
                <a:solidFill>
                  <a:schemeClr val="bg1"/>
                </a:solidFill>
              </a:rPr>
              <a:t>Branco</a:t>
            </a:r>
          </a:p>
        </p:txBody>
      </p:sp>
      <p:pic>
        <p:nvPicPr>
          <p:cNvPr id="12309" name="Imagem 26">
            <a:extLst>
              <a:ext uri="{FF2B5EF4-FFF2-40B4-BE49-F238E27FC236}">
                <a16:creationId xmlns:a16="http://schemas.microsoft.com/office/drawing/2014/main" id="{7BCD2AE8-97ED-0971-8078-AD15C4AC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1085850"/>
            <a:ext cx="2032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1E306-2374-F135-4C97-5E3AFEB9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Fontes recomendadas</a:t>
            </a:r>
          </a:p>
        </p:txBody>
      </p:sp>
      <p:pic>
        <p:nvPicPr>
          <p:cNvPr id="13315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6561B7F4-253F-30B0-D99D-C21FF6DF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21">
            <a:extLst>
              <a:ext uri="{FF2B5EF4-FFF2-40B4-BE49-F238E27FC236}">
                <a16:creationId xmlns:a16="http://schemas.microsoft.com/office/drawing/2014/main" id="{932CFC43-E4D6-1807-439B-B5DE3AD3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053013"/>
            <a:ext cx="5940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600"/>
              <a:t>Optamos pela fonte “Calibri” nas apresentações por ser uma fonte básica e de fácil leitura, nativa do Windows/Microsoft Office.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3B5E676-1839-8C2E-DAF0-C95116941014}"/>
              </a:ext>
            </a:extLst>
          </p:cNvPr>
          <p:cNvSpPr txBox="1">
            <a:spLocks/>
          </p:cNvSpPr>
          <p:nvPr/>
        </p:nvSpPr>
        <p:spPr>
          <a:xfrm>
            <a:off x="527050" y="3429000"/>
            <a:ext cx="7759700" cy="944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8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 err="1">
                <a:solidFill>
                  <a:schemeClr val="tx1"/>
                </a:solidFill>
              </a:rPr>
              <a:t>Calibri</a:t>
            </a:r>
            <a:r>
              <a:rPr lang="pt-BR" dirty="0">
                <a:solidFill>
                  <a:schemeClr val="tx1"/>
                </a:solidFill>
              </a:rPr>
              <a:t> negrito - Títulos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7369F43-A72D-86AC-FBAF-FBB39A20C27B}"/>
              </a:ext>
            </a:extLst>
          </p:cNvPr>
          <p:cNvSpPr txBox="1">
            <a:spLocks/>
          </p:cNvSpPr>
          <p:nvPr/>
        </p:nvSpPr>
        <p:spPr>
          <a:xfrm>
            <a:off x="527050" y="4008438"/>
            <a:ext cx="7759700" cy="944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800" b="1" kern="1200" spc="-150">
                <a:solidFill>
                  <a:srgbClr val="003066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0" dirty="0" err="1">
                <a:solidFill>
                  <a:schemeClr val="tx1"/>
                </a:solidFill>
              </a:rPr>
              <a:t>Calibri</a:t>
            </a:r>
            <a:r>
              <a:rPr lang="pt-BR" b="0" dirty="0">
                <a:solidFill>
                  <a:schemeClr val="tx1"/>
                </a:solidFill>
              </a:rPr>
              <a:t> regular – demais textos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68E65-8C06-FD59-1598-BD62FA25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11007725" cy="8001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Vídeo explicando como utilizar o recurso CONTA-GOTAS</a:t>
            </a:r>
          </a:p>
        </p:txBody>
      </p:sp>
      <p:pic>
        <p:nvPicPr>
          <p:cNvPr id="14339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E1D3F413-1E54-5B7E-D6A9-A155813B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vação de Tela 19">
            <a:hlinkClick r:id="" action="ppaction://media"/>
            <a:extLst>
              <a:ext uri="{FF2B5EF4-FFF2-40B4-BE49-F238E27FC236}">
                <a16:creationId xmlns:a16="http://schemas.microsoft.com/office/drawing/2014/main" id="{4B97B8CB-2DCE-0DCD-7792-50954C73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87425"/>
            <a:ext cx="101631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616E3-FC61-4FA3-1C9F-7D5CB0EC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Paleta de Cores recomendada</a:t>
            </a:r>
          </a:p>
        </p:txBody>
      </p:sp>
      <p:pic>
        <p:nvPicPr>
          <p:cNvPr id="15363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47777EFB-26BD-6DBF-49C7-B8B0CFE1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EF95E66-7C29-3707-7844-61FD70C2098B}"/>
              </a:ext>
            </a:extLst>
          </p:cNvPr>
          <p:cNvSpPr/>
          <p:nvPr/>
        </p:nvSpPr>
        <p:spPr>
          <a:xfrm>
            <a:off x="442913" y="1343025"/>
            <a:ext cx="1416050" cy="3038475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9D9ED8-2450-9F6E-CF40-A76EAFC6237A}"/>
              </a:ext>
            </a:extLst>
          </p:cNvPr>
          <p:cNvSpPr/>
          <p:nvPr/>
        </p:nvSpPr>
        <p:spPr>
          <a:xfrm>
            <a:off x="2014538" y="2190750"/>
            <a:ext cx="1416050" cy="219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FCDCC04-BACB-014B-11FF-72BD879E094B}"/>
              </a:ext>
            </a:extLst>
          </p:cNvPr>
          <p:cNvSpPr/>
          <p:nvPr/>
        </p:nvSpPr>
        <p:spPr>
          <a:xfrm>
            <a:off x="8761413" y="4381500"/>
            <a:ext cx="1416050" cy="1131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BA049AB-0EAC-CA3D-B9DC-31D571426079}"/>
              </a:ext>
            </a:extLst>
          </p:cNvPr>
          <p:cNvSpPr/>
          <p:nvPr/>
        </p:nvSpPr>
        <p:spPr>
          <a:xfrm>
            <a:off x="10329863" y="4381500"/>
            <a:ext cx="1416050" cy="1131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8" name="CaixaDeTexto 10">
            <a:extLst>
              <a:ext uri="{FF2B5EF4-FFF2-40B4-BE49-F238E27FC236}">
                <a16:creationId xmlns:a16="http://schemas.microsoft.com/office/drawing/2014/main" id="{845E6A1B-1610-690C-5DFC-A1A5CEC2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533900"/>
            <a:ext cx="1438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Cor predominante 1</a:t>
            </a:r>
          </a:p>
        </p:txBody>
      </p:sp>
      <p:sp>
        <p:nvSpPr>
          <p:cNvPr id="15369" name="CaixaDeTexto 11">
            <a:extLst>
              <a:ext uri="{FF2B5EF4-FFF2-40B4-BE49-F238E27FC236}">
                <a16:creationId xmlns:a16="http://schemas.microsoft.com/office/drawing/2014/main" id="{0DCA7207-B300-EF57-61E8-D78DA63AD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4533900"/>
            <a:ext cx="1438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Cor predominante 2</a:t>
            </a:r>
          </a:p>
        </p:txBody>
      </p:sp>
      <p:sp>
        <p:nvSpPr>
          <p:cNvPr id="15370" name="CaixaDeTexto 12">
            <a:extLst>
              <a:ext uri="{FF2B5EF4-FFF2-40B4-BE49-F238E27FC236}">
                <a16:creationId xmlns:a16="http://schemas.microsoft.com/office/drawing/2014/main" id="{930547D3-A6E2-21D7-C96B-C16E2F03F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413" y="5667375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Textos de parágrafo Demais Conteúdos</a:t>
            </a:r>
          </a:p>
          <a:p>
            <a:pPr eaLnBrk="1" hangingPunct="1"/>
            <a:r>
              <a:rPr lang="pt-BR" altLang="pt-BR" sz="1200"/>
              <a:t>Uso livre</a:t>
            </a:r>
          </a:p>
        </p:txBody>
      </p:sp>
      <p:sp>
        <p:nvSpPr>
          <p:cNvPr id="15371" name="CaixaDeTexto 13">
            <a:extLst>
              <a:ext uri="{FF2B5EF4-FFF2-40B4-BE49-F238E27FC236}">
                <a16:creationId xmlns:a16="http://schemas.microsoft.com/office/drawing/2014/main" id="{FE25CB48-C978-F42C-D9C4-026128E5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863" y="5667375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Textos de parágrafo Demais Conteúdos</a:t>
            </a:r>
          </a:p>
          <a:p>
            <a:pPr eaLnBrk="1" hangingPunct="1"/>
            <a:r>
              <a:rPr lang="pt-BR" altLang="pt-BR" sz="1200"/>
              <a:t>Uso livre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C490BE8-3D82-5330-F54D-066A8BED12A8}"/>
              </a:ext>
            </a:extLst>
          </p:cNvPr>
          <p:cNvSpPr/>
          <p:nvPr/>
        </p:nvSpPr>
        <p:spPr>
          <a:xfrm>
            <a:off x="3582988" y="3143250"/>
            <a:ext cx="1416050" cy="123825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6666"/>
              </a:solidFill>
            </a:endParaRPr>
          </a:p>
        </p:txBody>
      </p:sp>
      <p:sp>
        <p:nvSpPr>
          <p:cNvPr id="15373" name="CaixaDeTexto 15">
            <a:extLst>
              <a:ext uri="{FF2B5EF4-FFF2-40B4-BE49-F238E27FC236}">
                <a16:creationId xmlns:a16="http://schemas.microsoft.com/office/drawing/2014/main" id="{113A5A23-F48B-1256-5E5F-D134C3A0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4533900"/>
            <a:ext cx="1012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/>
              <a:t>Cor destaque</a:t>
            </a:r>
          </a:p>
        </p:txBody>
      </p:sp>
      <p:sp>
        <p:nvSpPr>
          <p:cNvPr id="15374" name="CaixaDeTexto 16">
            <a:extLst>
              <a:ext uri="{FF2B5EF4-FFF2-40B4-BE49-F238E27FC236}">
                <a16:creationId xmlns:a16="http://schemas.microsoft.com/office/drawing/2014/main" id="{18C03BA6-1A56-A4D1-5AE8-B595A4A71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994150"/>
            <a:ext cx="12096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“Azul escuro”</a:t>
            </a:r>
          </a:p>
        </p:txBody>
      </p:sp>
      <p:sp>
        <p:nvSpPr>
          <p:cNvPr id="15375" name="CaixaDeTexto 17">
            <a:extLst>
              <a:ext uri="{FF2B5EF4-FFF2-40B4-BE49-F238E27FC236}">
                <a16:creationId xmlns:a16="http://schemas.microsoft.com/office/drawing/2014/main" id="{4B025FD4-BED4-596D-57D4-553732C7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3994150"/>
            <a:ext cx="11906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“Cinza claro”</a:t>
            </a:r>
          </a:p>
        </p:txBody>
      </p:sp>
      <p:sp>
        <p:nvSpPr>
          <p:cNvPr id="15376" name="CaixaDeTexto 18">
            <a:extLst>
              <a:ext uri="{FF2B5EF4-FFF2-40B4-BE49-F238E27FC236}">
                <a16:creationId xmlns:a16="http://schemas.microsoft.com/office/drawing/2014/main" id="{EBA23A77-B1E5-A7A3-BFB4-A8436B2B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994150"/>
            <a:ext cx="11906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“Salmão”</a:t>
            </a:r>
          </a:p>
        </p:txBody>
      </p:sp>
      <p:sp>
        <p:nvSpPr>
          <p:cNvPr id="15377" name="CaixaDeTexto 21">
            <a:extLst>
              <a:ext uri="{FF2B5EF4-FFF2-40B4-BE49-F238E27FC236}">
                <a16:creationId xmlns:a16="http://schemas.microsoft.com/office/drawing/2014/main" id="{13AE465B-6183-1C6E-ADE5-9D4492C0A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078413"/>
            <a:ext cx="738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200" dirty="0"/>
              <a:t>As cores acima integram a nova identidade visual do GDFAZ. </a:t>
            </a:r>
          </a:p>
          <a:p>
            <a:pPr eaLnBrk="1" hangingPunct="1"/>
            <a:r>
              <a:rPr lang="pt-BR" altLang="pt-BR" sz="1200" dirty="0"/>
              <a:t>Nesse sentido, recomendados utilizar a ferramenta “CONTA-GOTAS” (localizada dentro das opções de cor do PowerPoint) para facilitar a aplicação em caixas de textos, formas e demais elementos visuais na apresentação.</a:t>
            </a:r>
          </a:p>
        </p:txBody>
      </p:sp>
      <p:pic>
        <p:nvPicPr>
          <p:cNvPr id="15378" name="Imagem 23">
            <a:extLst>
              <a:ext uri="{FF2B5EF4-FFF2-40B4-BE49-F238E27FC236}">
                <a16:creationId xmlns:a16="http://schemas.microsoft.com/office/drawing/2014/main" id="{1875C252-315B-FA80-462A-8409D2E5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085850"/>
            <a:ext cx="2032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CaixaDeTexto 24">
            <a:extLst>
              <a:ext uri="{FF2B5EF4-FFF2-40B4-BE49-F238E27FC236}">
                <a16:creationId xmlns:a16="http://schemas.microsoft.com/office/drawing/2014/main" id="{75D7D4AB-F26B-6614-577F-2EF4EC48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25" y="5078413"/>
            <a:ext cx="11906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Preto</a:t>
            </a:r>
          </a:p>
        </p:txBody>
      </p:sp>
      <p:sp>
        <p:nvSpPr>
          <p:cNvPr id="15380" name="CaixaDeTexto 25">
            <a:extLst>
              <a:ext uri="{FF2B5EF4-FFF2-40B4-BE49-F238E27FC236}">
                <a16:creationId xmlns:a16="http://schemas.microsoft.com/office/drawing/2014/main" id="{B9CEA7F5-06E5-6452-53D3-3AC666EF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575" y="5078413"/>
            <a:ext cx="1190625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200">
                <a:solidFill>
                  <a:schemeClr val="bg1"/>
                </a:solidFill>
              </a:rPr>
              <a:t>Branco</a:t>
            </a:r>
          </a:p>
        </p:txBody>
      </p:sp>
      <p:pic>
        <p:nvPicPr>
          <p:cNvPr id="15381" name="Imagem 26">
            <a:extLst>
              <a:ext uri="{FF2B5EF4-FFF2-40B4-BE49-F238E27FC236}">
                <a16:creationId xmlns:a16="http://schemas.microsoft.com/office/drawing/2014/main" id="{CA7F0DC9-1084-B1ED-0830-120D96A7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1085850"/>
            <a:ext cx="2032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EBC10F3-7C89-211C-5F3E-842B35D78027}"/>
              </a:ext>
            </a:extLst>
          </p:cNvPr>
          <p:cNvSpPr/>
          <p:nvPr/>
        </p:nvSpPr>
        <p:spPr>
          <a:xfrm>
            <a:off x="5378450" y="1397000"/>
            <a:ext cx="1889125" cy="1890713"/>
          </a:xfrm>
          <a:prstGeom prst="ellipse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14F66-3F4A-D6B1-549F-53110CD2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Insira aqui o título do slide – Exemplo 1 linha</a:t>
            </a:r>
          </a:p>
        </p:txBody>
      </p:sp>
      <p:sp>
        <p:nvSpPr>
          <p:cNvPr id="16387" name="Espaço Reservado para Conteúdo 3">
            <a:extLst>
              <a:ext uri="{FF2B5EF4-FFF2-40B4-BE49-F238E27FC236}">
                <a16:creationId xmlns:a16="http://schemas.microsoft.com/office/drawing/2014/main" id="{713DBA96-C3A7-9BCF-8180-536FA684D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050" y="1671638"/>
            <a:ext cx="11098213" cy="4144962"/>
          </a:xfrm>
        </p:spPr>
        <p:txBody>
          <a:bodyPr/>
          <a:lstStyle/>
          <a:p>
            <a:r>
              <a:rPr lang="pt-BR" altLang="pt-BR"/>
              <a:t>Item 1</a:t>
            </a:r>
          </a:p>
          <a:p>
            <a:r>
              <a:rPr lang="pt-BR" altLang="pt-BR"/>
              <a:t>Item 2</a:t>
            </a:r>
          </a:p>
          <a:p>
            <a:r>
              <a:rPr lang="pt-BR" altLang="pt-BR"/>
              <a:t>Item 3</a:t>
            </a:r>
          </a:p>
          <a:p>
            <a:endParaRPr lang="pt-BR" altLang="pt-BR"/>
          </a:p>
        </p:txBody>
      </p:sp>
      <p:pic>
        <p:nvPicPr>
          <p:cNvPr id="16388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BB161595-A382-5C0E-8B05-BEAD8DFD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DC29B-16A0-0D93-7325-839FAAAE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Insira aqui o título do slide </a:t>
            </a:r>
            <a:br>
              <a:rPr lang="pt-BR" dirty="0"/>
            </a:br>
            <a:r>
              <a:rPr lang="pt-BR" dirty="0"/>
              <a:t>– Exemplo 2 linhas</a:t>
            </a:r>
          </a:p>
        </p:txBody>
      </p:sp>
      <p:sp>
        <p:nvSpPr>
          <p:cNvPr id="17411" name="Espaço Reservado para Conteúdo 3">
            <a:extLst>
              <a:ext uri="{FF2B5EF4-FFF2-40B4-BE49-F238E27FC236}">
                <a16:creationId xmlns:a16="http://schemas.microsoft.com/office/drawing/2014/main" id="{CA778147-9111-849B-392A-408EB8963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050" y="1671638"/>
            <a:ext cx="11098213" cy="4144962"/>
          </a:xfrm>
        </p:spPr>
        <p:txBody>
          <a:bodyPr/>
          <a:lstStyle/>
          <a:p>
            <a:r>
              <a:rPr lang="pt-BR" altLang="pt-BR"/>
              <a:t>Item 1</a:t>
            </a:r>
          </a:p>
          <a:p>
            <a:r>
              <a:rPr lang="pt-BR" altLang="pt-BR"/>
              <a:t>Item 2</a:t>
            </a:r>
          </a:p>
          <a:p>
            <a:r>
              <a:rPr lang="pt-BR" altLang="pt-BR"/>
              <a:t>Item 3</a:t>
            </a:r>
          </a:p>
          <a:p>
            <a:endParaRPr lang="pt-BR" altLang="pt-BR"/>
          </a:p>
        </p:txBody>
      </p:sp>
      <p:pic>
        <p:nvPicPr>
          <p:cNvPr id="17412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B33A6F15-10FD-237E-1092-51D22D90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A0912-8FCF-D811-1DD3-D04EBD23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546" y="685800"/>
            <a:ext cx="6492867" cy="1543050"/>
          </a:xfrm>
        </p:spPr>
        <p:txBody>
          <a:bodyPr rtlCol="0" anchor="t" anchorCtr="0">
            <a:normAutofit/>
          </a:bodyPr>
          <a:lstStyle/>
          <a:p>
            <a:pPr algn="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 </a:t>
            </a:r>
            <a:r>
              <a:rPr lang="pt-BR" sz="32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Grupo Temático - GT</a:t>
            </a:r>
            <a:r>
              <a:rPr lang="pt-BR" sz="3600" dirty="0">
                <a:noFill/>
                <a:highlight>
                  <a:srgbClr val="FFFBFB"/>
                </a:highlight>
              </a:rPr>
              <a:t>.</a:t>
            </a:r>
            <a:br>
              <a:rPr lang="pt-BR" sz="3600" dirty="0"/>
            </a:br>
            <a:r>
              <a:rPr lang="pt-BR" sz="66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Capacitação</a:t>
            </a:r>
            <a:endParaRPr lang="pt-BR" sz="5400" b="1" spc="-15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6837F54-C7CB-EB8F-CDF0-5470CBA4B66E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418138" cy="3216697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 spc="-15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800" spc="0" dirty="0">
                <a:solidFill>
                  <a:srgbClr val="FF6666"/>
                </a:solidFill>
              </a:rPr>
              <a:t>Integrantes:</a:t>
            </a:r>
            <a:br>
              <a:rPr lang="pt-BR" sz="2800" spc="0" dirty="0">
                <a:solidFill>
                  <a:srgbClr val="FF6666"/>
                </a:solidFill>
              </a:rPr>
            </a:br>
            <a:endParaRPr lang="pt-BR" sz="1050" spc="0" dirty="0">
              <a:solidFill>
                <a:srgbClr val="FF6666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spc="0" baseline="30000" dirty="0">
                <a:solidFill>
                  <a:srgbClr val="FF6666"/>
                </a:solidFill>
              </a:rPr>
              <a:t>Líder</a:t>
            </a:r>
            <a:r>
              <a:rPr lang="pt-BR" sz="2000" b="0" spc="0" dirty="0"/>
              <a:t> </a:t>
            </a:r>
            <a:r>
              <a:rPr lang="pt-BR" sz="200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pt-BR" sz="1100" b="0" spc="0" dirty="0"/>
            </a:b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</p:txBody>
      </p:sp>
      <p:pic>
        <p:nvPicPr>
          <p:cNvPr id="7172" name="Imagem 2311111" descr="Forma&#10;&#10;Descrição gerada automaticamente com confiança baixa">
            <a:extLst>
              <a:ext uri="{FF2B5EF4-FFF2-40B4-BE49-F238E27FC236}">
                <a16:creationId xmlns:a16="http://schemas.microsoft.com/office/drawing/2014/main" id="{4E736936-AD99-F943-DA2A-09AD747E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575" y="491120"/>
            <a:ext cx="60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5503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EFA21D1E-AFB3-D360-20A5-E77C6B863AD5}"/>
              </a:ext>
            </a:extLst>
          </p:cNvPr>
          <p:cNvGraphicFramePr>
            <a:graphicFrameLocks noGrp="1"/>
          </p:cNvGraphicFramePr>
          <p:nvPr/>
        </p:nvGraphicFramePr>
        <p:xfrm>
          <a:off x="604838" y="1214438"/>
          <a:ext cx="10939464" cy="47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6F85CAD-CAFA-E441-AFA0-8D5639FC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Sugestão formato de tabela (1)</a:t>
            </a:r>
          </a:p>
        </p:txBody>
      </p:sp>
      <p:pic>
        <p:nvPicPr>
          <p:cNvPr id="18470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F713BB61-0EE8-9857-B10B-9FE3586A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0A3ED472-614B-0C98-70AB-DEDC7826149B}"/>
              </a:ext>
            </a:extLst>
          </p:cNvPr>
          <p:cNvGraphicFramePr>
            <a:graphicFrameLocks noGrp="1"/>
          </p:cNvGraphicFramePr>
          <p:nvPr/>
        </p:nvGraphicFramePr>
        <p:xfrm>
          <a:off x="604838" y="1214438"/>
          <a:ext cx="10939464" cy="47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8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1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Coluna 3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F8B4181-FB3F-C21B-E4FB-984DD7CA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Sugestão formato de tabela (2)</a:t>
            </a:r>
          </a:p>
        </p:txBody>
      </p:sp>
      <p:pic>
        <p:nvPicPr>
          <p:cNvPr id="19494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AC865A88-4A8B-ADF2-CD9F-26DD5FE5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2FA8E-5FED-FE7E-8796-8DC2CF23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Sugestão formato/cores para gráficos (1)</a:t>
            </a:r>
          </a:p>
        </p:txBody>
      </p:sp>
      <p:pic>
        <p:nvPicPr>
          <p:cNvPr id="20483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3CD2495A-9444-84BF-2A2D-8C76F8A9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Gráfico 6">
            <a:extLst>
              <a:ext uri="{FF2B5EF4-FFF2-40B4-BE49-F238E27FC236}">
                <a16:creationId xmlns:a16="http://schemas.microsoft.com/office/drawing/2014/main" id="{DA783A2C-7B30-4A87-5FA5-A9291074E4E0}"/>
              </a:ext>
            </a:extLst>
          </p:cNvPr>
          <p:cNvGraphicFramePr>
            <a:graphicFrameLocks/>
          </p:cNvGraphicFramePr>
          <p:nvPr/>
        </p:nvGraphicFramePr>
        <p:xfrm>
          <a:off x="476250" y="1035050"/>
          <a:ext cx="11414125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418798" imgH="5163760" progId="Excel.Chart.8">
                  <p:embed/>
                </p:oleObj>
              </mc:Choice>
              <mc:Fallback>
                <p:oleObj name="Chart" r:id="rId3" imgW="11418798" imgH="5163760" progId="Excel.Chart.8">
                  <p:embed/>
                  <p:pic>
                    <p:nvPicPr>
                      <p:cNvPr id="20484" name="Gráfico 6">
                        <a:extLst>
                          <a:ext uri="{FF2B5EF4-FFF2-40B4-BE49-F238E27FC236}">
                            <a16:creationId xmlns:a16="http://schemas.microsoft.com/office/drawing/2014/main" id="{DA783A2C-7B30-4A87-5FA5-A9291074E4E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035050"/>
                        <a:ext cx="11414125" cy="515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CE02D-3112-FFE7-C5ED-B5CD119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Sugestão formato/cores para gráficos (2)</a:t>
            </a:r>
          </a:p>
        </p:txBody>
      </p:sp>
      <p:pic>
        <p:nvPicPr>
          <p:cNvPr id="21507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0562A555-815E-C065-B532-A998009C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Gráfico 4">
            <a:extLst>
              <a:ext uri="{FF2B5EF4-FFF2-40B4-BE49-F238E27FC236}">
                <a16:creationId xmlns:a16="http://schemas.microsoft.com/office/drawing/2014/main" id="{5D977E59-F034-A8F7-4766-8C1E271E3384}"/>
              </a:ext>
            </a:extLst>
          </p:cNvPr>
          <p:cNvGraphicFramePr>
            <a:graphicFrameLocks/>
          </p:cNvGraphicFramePr>
          <p:nvPr/>
        </p:nvGraphicFramePr>
        <p:xfrm>
          <a:off x="6426200" y="768350"/>
          <a:ext cx="5549900" cy="538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553937" imgH="5389331" progId="Excel.Chart.8">
                  <p:embed/>
                </p:oleObj>
              </mc:Choice>
              <mc:Fallback>
                <p:oleObj name="Chart" r:id="rId3" imgW="5553937" imgH="5389331" progId="Excel.Chart.8">
                  <p:embed/>
                  <p:pic>
                    <p:nvPicPr>
                      <p:cNvPr id="21508" name="Gráfico 4">
                        <a:extLst>
                          <a:ext uri="{FF2B5EF4-FFF2-40B4-BE49-F238E27FC236}">
                            <a16:creationId xmlns:a16="http://schemas.microsoft.com/office/drawing/2014/main" id="{5D977E59-F034-A8F7-4766-8C1E271E33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768350"/>
                        <a:ext cx="5549900" cy="538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Gráfico 9">
            <a:extLst>
              <a:ext uri="{FF2B5EF4-FFF2-40B4-BE49-F238E27FC236}">
                <a16:creationId xmlns:a16="http://schemas.microsoft.com/office/drawing/2014/main" id="{ABF0AD24-7B0D-59BC-0895-3A3A4BD92247}"/>
              </a:ext>
            </a:extLst>
          </p:cNvPr>
          <p:cNvGraphicFramePr>
            <a:graphicFrameLocks/>
          </p:cNvGraphicFramePr>
          <p:nvPr/>
        </p:nvGraphicFramePr>
        <p:xfrm>
          <a:off x="323850" y="1450975"/>
          <a:ext cx="5984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5986791" imgH="4419983" progId="Excel.Chart.8">
                  <p:embed/>
                </p:oleObj>
              </mc:Choice>
              <mc:Fallback>
                <p:oleObj name="Chart" r:id="rId5" imgW="5986791" imgH="4419983" progId="Excel.Chart.8">
                  <p:embed/>
                  <p:pic>
                    <p:nvPicPr>
                      <p:cNvPr id="21509" name="Gráfico 9">
                        <a:extLst>
                          <a:ext uri="{FF2B5EF4-FFF2-40B4-BE49-F238E27FC236}">
                            <a16:creationId xmlns:a16="http://schemas.microsoft.com/office/drawing/2014/main" id="{ABF0AD24-7B0D-59BC-0895-3A3A4BD922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50975"/>
                        <a:ext cx="5984875" cy="441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8081E-9A3E-D905-22B5-CA52ED28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1463"/>
            <a:ext cx="7759700" cy="94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Insira aqui o título do slide </a:t>
            </a:r>
            <a:br>
              <a:rPr lang="pt-BR" dirty="0"/>
            </a:br>
            <a:r>
              <a:rPr lang="pt-BR" dirty="0"/>
              <a:t>– Exemplo 2 linhas</a:t>
            </a:r>
          </a:p>
        </p:txBody>
      </p:sp>
      <p:sp>
        <p:nvSpPr>
          <p:cNvPr id="22531" name="Espaço Reservado para Conteúdo 3">
            <a:extLst>
              <a:ext uri="{FF2B5EF4-FFF2-40B4-BE49-F238E27FC236}">
                <a16:creationId xmlns:a16="http://schemas.microsoft.com/office/drawing/2014/main" id="{01CE79C0-B28E-3B35-8F18-356E9EB034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050" y="1841500"/>
            <a:ext cx="3313113" cy="3975100"/>
          </a:xfrm>
        </p:spPr>
        <p:txBody>
          <a:bodyPr/>
          <a:lstStyle/>
          <a:p>
            <a:r>
              <a:rPr lang="pt-BR" altLang="pt-BR"/>
              <a:t>Item 1</a:t>
            </a:r>
          </a:p>
          <a:p>
            <a:r>
              <a:rPr lang="pt-BR" altLang="pt-BR"/>
              <a:t>Item 2</a:t>
            </a:r>
          </a:p>
          <a:p>
            <a:r>
              <a:rPr lang="pt-BR" altLang="pt-BR"/>
              <a:t>Item 3</a:t>
            </a:r>
          </a:p>
          <a:p>
            <a:endParaRPr lang="pt-BR" altLang="pt-BR"/>
          </a:p>
        </p:txBody>
      </p:sp>
      <p:pic>
        <p:nvPicPr>
          <p:cNvPr id="5" name="Imagem 4" descr="Teams&#10;&#10;Descrição gerada automaticamente com confiança baixa">
            <a:extLst>
              <a:ext uri="{FF2B5EF4-FFF2-40B4-BE49-F238E27FC236}">
                <a16:creationId xmlns:a16="http://schemas.microsoft.com/office/drawing/2014/main" id="{C9008F50-1A31-84DC-7341-9F742073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3840690" y="0"/>
            <a:ext cx="8892119" cy="6858000"/>
          </a:xfrm>
          <a:prstGeom prst="parallelogram">
            <a:avLst/>
          </a:prstGeom>
        </p:spPr>
      </p:pic>
      <p:pic>
        <p:nvPicPr>
          <p:cNvPr id="22533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3A04EC0D-24E3-ACF2-1056-7EE8C5AA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61" descr="Forma&#10;&#10;Descrição gerada automaticamente com confiança baixa">
            <a:extLst>
              <a:ext uri="{FF2B5EF4-FFF2-40B4-BE49-F238E27FC236}">
                <a16:creationId xmlns:a16="http://schemas.microsoft.com/office/drawing/2014/main" id="{6F2C80BA-1FE9-0F78-0FBC-C732E002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307975"/>
            <a:ext cx="1306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m 11">
            <a:extLst>
              <a:ext uri="{FF2B5EF4-FFF2-40B4-BE49-F238E27FC236}">
                <a16:creationId xmlns:a16="http://schemas.microsoft.com/office/drawing/2014/main" id="{287F9B70-AADF-8497-45C4-AC68719CF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7"/>
          <a:stretch/>
        </p:blipFill>
        <p:spPr bwMode="auto">
          <a:xfrm>
            <a:off x="4602163" y="6545263"/>
            <a:ext cx="7442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3">
            <a:extLst>
              <a:ext uri="{FF2B5EF4-FFF2-40B4-BE49-F238E27FC236}">
                <a16:creationId xmlns:a16="http://schemas.microsoft.com/office/drawing/2014/main" id="{C9921AC0-B9D9-724A-580D-2F55F6C8AEF4}"/>
              </a:ext>
            </a:extLst>
          </p:cNvPr>
          <p:cNvSpPr txBox="1">
            <a:spLocks/>
          </p:cNvSpPr>
          <p:nvPr/>
        </p:nvSpPr>
        <p:spPr>
          <a:xfrm>
            <a:off x="5203825" y="4519613"/>
            <a:ext cx="6840538" cy="19065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7010452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A0912-8FCF-D811-1DD3-D04EBD23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546" y="361950"/>
            <a:ext cx="6492867" cy="1866900"/>
          </a:xfrm>
        </p:spPr>
        <p:txBody>
          <a:bodyPr rtlCol="0" anchor="t" anchorCtr="0">
            <a:normAutofit fontScale="90000"/>
          </a:bodyPr>
          <a:lstStyle/>
          <a:p>
            <a:pPr algn="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 </a:t>
            </a:r>
            <a:r>
              <a:rPr lang="pt-BR" sz="32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Grupo Temático - GT</a:t>
            </a:r>
            <a:r>
              <a:rPr lang="pt-BR" sz="3600" dirty="0">
                <a:noFill/>
                <a:highlight>
                  <a:srgbClr val="FFFBFB"/>
                </a:highlight>
              </a:rPr>
              <a:t>.</a:t>
            </a:r>
            <a:br>
              <a:rPr lang="pt-BR" sz="3600" dirty="0"/>
            </a:b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Inovação em </a:t>
            </a:r>
            <a:b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Gestão de Pessoas</a:t>
            </a:r>
            <a:endParaRPr lang="pt-BR" sz="5400" b="1" spc="-15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6837F54-C7CB-EB8F-CDF0-5470CBA4B66E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418138" cy="3216697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 spc="-15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800" spc="0" dirty="0">
                <a:solidFill>
                  <a:srgbClr val="FF6666"/>
                </a:solidFill>
              </a:rPr>
              <a:t>Integrantes:</a:t>
            </a:r>
            <a:br>
              <a:rPr lang="pt-BR" sz="2800" spc="0" dirty="0">
                <a:solidFill>
                  <a:srgbClr val="FF6666"/>
                </a:solidFill>
              </a:rPr>
            </a:br>
            <a:endParaRPr lang="pt-BR" sz="1050" spc="0" dirty="0">
              <a:solidFill>
                <a:srgbClr val="FF6666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spc="0" baseline="30000" dirty="0">
                <a:solidFill>
                  <a:srgbClr val="FF6666"/>
                </a:solidFill>
              </a:rPr>
              <a:t>Líder</a:t>
            </a:r>
            <a:r>
              <a:rPr lang="pt-BR" sz="2000" b="0" spc="0" dirty="0"/>
              <a:t> </a:t>
            </a:r>
            <a:r>
              <a:rPr lang="pt-BR" sz="200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pt-BR" sz="1100" b="0" spc="0" dirty="0"/>
            </a:b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</p:txBody>
      </p:sp>
      <p:pic>
        <p:nvPicPr>
          <p:cNvPr id="7172" name="Imagem 2311111" descr="Forma&#10;&#10;Descrição gerada automaticamente com confiança baixa">
            <a:extLst>
              <a:ext uri="{FF2B5EF4-FFF2-40B4-BE49-F238E27FC236}">
                <a16:creationId xmlns:a16="http://schemas.microsoft.com/office/drawing/2014/main" id="{4E736936-AD99-F943-DA2A-09AD747E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575" y="491120"/>
            <a:ext cx="60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0538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A0912-8FCF-D811-1DD3-D04EBD23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546" y="361950"/>
            <a:ext cx="6492867" cy="1866900"/>
          </a:xfrm>
        </p:spPr>
        <p:txBody>
          <a:bodyPr rtlCol="0" anchor="t" anchorCtr="0">
            <a:normAutofit fontScale="90000"/>
          </a:bodyPr>
          <a:lstStyle/>
          <a:p>
            <a:pPr algn="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 </a:t>
            </a:r>
            <a:r>
              <a:rPr lang="pt-BR" sz="32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Grupo Temático - GT</a:t>
            </a:r>
            <a:r>
              <a:rPr lang="pt-BR" sz="3600" dirty="0">
                <a:noFill/>
                <a:highlight>
                  <a:srgbClr val="FFFBFB"/>
                </a:highlight>
              </a:rPr>
              <a:t>.</a:t>
            </a:r>
            <a:br>
              <a:rPr lang="pt-BR" sz="3600" dirty="0"/>
            </a:b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Desenvolvimento</a:t>
            </a:r>
            <a:b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 Pessoas</a:t>
            </a:r>
            <a:endParaRPr lang="pt-BR" sz="5400" b="1" spc="-15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6837F54-C7CB-EB8F-CDF0-5470CBA4B66E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418138" cy="3216697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 spc="-15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800" spc="0" dirty="0">
                <a:solidFill>
                  <a:srgbClr val="FF6666"/>
                </a:solidFill>
              </a:rPr>
              <a:t>Integrantes:</a:t>
            </a:r>
            <a:br>
              <a:rPr lang="pt-BR" sz="2800" spc="0" dirty="0">
                <a:solidFill>
                  <a:srgbClr val="FF6666"/>
                </a:solidFill>
              </a:rPr>
            </a:br>
            <a:endParaRPr lang="pt-BR" sz="1050" spc="0" dirty="0">
              <a:solidFill>
                <a:srgbClr val="FF6666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spc="0" baseline="30000" dirty="0">
                <a:solidFill>
                  <a:srgbClr val="FF6666"/>
                </a:solidFill>
              </a:rPr>
              <a:t>Líder</a:t>
            </a:r>
            <a:r>
              <a:rPr lang="pt-BR" sz="2000" b="0" spc="0" dirty="0"/>
              <a:t> </a:t>
            </a:r>
            <a:r>
              <a:rPr lang="pt-BR" sz="200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pt-BR" sz="1100" b="0" spc="0" dirty="0"/>
            </a:b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</p:txBody>
      </p:sp>
      <p:pic>
        <p:nvPicPr>
          <p:cNvPr id="7172" name="Imagem 2311111" descr="Forma&#10;&#10;Descrição gerada automaticamente com confiança baixa">
            <a:extLst>
              <a:ext uri="{FF2B5EF4-FFF2-40B4-BE49-F238E27FC236}">
                <a16:creationId xmlns:a16="http://schemas.microsoft.com/office/drawing/2014/main" id="{4E736936-AD99-F943-DA2A-09AD747E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575" y="491120"/>
            <a:ext cx="60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388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A0912-8FCF-D811-1DD3-D04EBD23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546" y="361950"/>
            <a:ext cx="6492867" cy="1866900"/>
          </a:xfrm>
        </p:spPr>
        <p:txBody>
          <a:bodyPr rtlCol="0" anchor="t" anchorCtr="0">
            <a:normAutofit fontScale="90000"/>
          </a:bodyPr>
          <a:lstStyle/>
          <a:p>
            <a:pPr algn="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 </a:t>
            </a:r>
            <a:r>
              <a:rPr lang="pt-BR" sz="3200" b="1" dirty="0">
                <a:solidFill>
                  <a:srgbClr val="FF6666"/>
                </a:solidFill>
                <a:highlight>
                  <a:srgbClr val="FFFBFB"/>
                </a:highlight>
                <a:latin typeface="+mn-lt"/>
              </a:rPr>
              <a:t>Grupo Temático - GT</a:t>
            </a:r>
            <a:r>
              <a:rPr lang="pt-BR" sz="3600" dirty="0">
                <a:noFill/>
                <a:highlight>
                  <a:srgbClr val="FFFBFB"/>
                </a:highlight>
              </a:rPr>
              <a:t>.</a:t>
            </a:r>
            <a:br>
              <a:rPr lang="pt-BR" sz="3600" dirty="0"/>
            </a:br>
            <a:r>
              <a:rPr lang="pt-BR" sz="67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Diagnóstico Institucional</a:t>
            </a:r>
            <a:endParaRPr lang="pt-BR" sz="5400" b="1" spc="-15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6837F54-C7CB-EB8F-CDF0-5470CBA4B66E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418138" cy="3216697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 spc="-15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800" spc="0" dirty="0">
                <a:solidFill>
                  <a:srgbClr val="FF6666"/>
                </a:solidFill>
              </a:rPr>
              <a:t>Integrantes:</a:t>
            </a:r>
            <a:br>
              <a:rPr lang="pt-BR" sz="2800" spc="0" dirty="0">
                <a:solidFill>
                  <a:srgbClr val="FF6666"/>
                </a:solidFill>
              </a:rPr>
            </a:br>
            <a:endParaRPr lang="pt-BR" sz="1050" spc="0" dirty="0">
              <a:solidFill>
                <a:srgbClr val="FF6666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spc="0" baseline="30000" dirty="0">
                <a:solidFill>
                  <a:srgbClr val="FF6666"/>
                </a:solidFill>
              </a:rPr>
              <a:t>Líder</a:t>
            </a:r>
            <a:r>
              <a:rPr lang="pt-BR" sz="2000" b="0" spc="0" dirty="0"/>
              <a:t> </a:t>
            </a:r>
            <a:r>
              <a:rPr lang="pt-BR" sz="200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pt-BR" sz="1100" b="0" spc="0" dirty="0"/>
            </a:b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000" b="0" spc="0" dirty="0"/>
              <a:t>Nome, Estado</a:t>
            </a:r>
          </a:p>
        </p:txBody>
      </p:sp>
      <p:pic>
        <p:nvPicPr>
          <p:cNvPr id="7172" name="Imagem 2311111" descr="Forma&#10;&#10;Descrição gerada automaticamente com confiança baixa">
            <a:extLst>
              <a:ext uri="{FF2B5EF4-FFF2-40B4-BE49-F238E27FC236}">
                <a16:creationId xmlns:a16="http://schemas.microsoft.com/office/drawing/2014/main" id="{4E736936-AD99-F943-DA2A-09AD747E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575" y="491120"/>
            <a:ext cx="60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185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896E084-A58B-E463-27BE-D48A1D3F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650" y="2276474"/>
            <a:ext cx="6313488" cy="2932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/>
              <a:t>Insira o título da apresentação aqui</a:t>
            </a:r>
          </a:p>
        </p:txBody>
      </p:sp>
      <p:sp>
        <p:nvSpPr>
          <p:cNvPr id="11267" name="Subtítulo 4">
            <a:extLst>
              <a:ext uri="{FF2B5EF4-FFF2-40B4-BE49-F238E27FC236}">
                <a16:creationId xmlns:a16="http://schemas.microsoft.com/office/drawing/2014/main" id="{94FA292B-DC6A-B215-468A-EFA5CB6BDC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00650" y="5370513"/>
            <a:ext cx="6313488" cy="1130300"/>
          </a:xfrm>
        </p:spPr>
        <p:txBody>
          <a:bodyPr>
            <a:normAutofit/>
          </a:bodyPr>
          <a:lstStyle/>
          <a:p>
            <a:r>
              <a:rPr lang="pt-BR" altLang="pt-BR" sz="2800" dirty="0"/>
              <a:t>Insira o subtítulo da </a:t>
            </a:r>
            <a:br>
              <a:rPr lang="pt-BR" altLang="pt-BR" sz="2800" dirty="0"/>
            </a:br>
            <a:r>
              <a:rPr lang="pt-BR" altLang="pt-BR" sz="2800" dirty="0"/>
              <a:t>apresentação aqui</a:t>
            </a:r>
          </a:p>
        </p:txBody>
      </p:sp>
      <p:pic>
        <p:nvPicPr>
          <p:cNvPr id="2" name="Imagem 261" descr="Forma&#10;&#10;Descrição gerada automaticamente com confiança baixa">
            <a:extLst>
              <a:ext uri="{FF2B5EF4-FFF2-40B4-BE49-F238E27FC236}">
                <a16:creationId xmlns:a16="http://schemas.microsoft.com/office/drawing/2014/main" id="{6AFA5B7C-4226-BA2E-B1F2-5EF94075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307975"/>
            <a:ext cx="1306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333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896E084-A58B-E463-27BE-D48A1D3F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649" y="1484313"/>
            <a:ext cx="6313488" cy="2932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/>
              <a:t>Insira o título da apresentação aqui</a:t>
            </a:r>
          </a:p>
        </p:txBody>
      </p:sp>
      <p:sp>
        <p:nvSpPr>
          <p:cNvPr id="11267" name="Subtítulo 4">
            <a:extLst>
              <a:ext uri="{FF2B5EF4-FFF2-40B4-BE49-F238E27FC236}">
                <a16:creationId xmlns:a16="http://schemas.microsoft.com/office/drawing/2014/main" id="{94FA292B-DC6A-B215-468A-EFA5CB6BDC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00649" y="4578352"/>
            <a:ext cx="6313488" cy="1130300"/>
          </a:xfrm>
        </p:spPr>
        <p:txBody>
          <a:bodyPr>
            <a:normAutofit/>
          </a:bodyPr>
          <a:lstStyle/>
          <a:p>
            <a:r>
              <a:rPr lang="pt-BR" altLang="pt-BR" sz="2800" dirty="0"/>
              <a:t>Insira o subtítulo da </a:t>
            </a:r>
            <a:br>
              <a:rPr lang="pt-BR" altLang="pt-BR" sz="2800" dirty="0"/>
            </a:br>
            <a:r>
              <a:rPr lang="pt-BR" altLang="pt-BR" sz="2800" dirty="0"/>
              <a:t>apresentação aqui</a:t>
            </a:r>
          </a:p>
        </p:txBody>
      </p:sp>
      <p:pic>
        <p:nvPicPr>
          <p:cNvPr id="2" name="Imagem 261" descr="Forma&#10;&#10;Descrição gerada automaticamente com confiança baixa">
            <a:extLst>
              <a:ext uri="{FF2B5EF4-FFF2-40B4-BE49-F238E27FC236}">
                <a16:creationId xmlns:a16="http://schemas.microsoft.com/office/drawing/2014/main" id="{6AFA5B7C-4226-BA2E-B1F2-5EF94075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314323"/>
            <a:ext cx="1306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4">
            <a:extLst>
              <a:ext uri="{FF2B5EF4-FFF2-40B4-BE49-F238E27FC236}">
                <a16:creationId xmlns:a16="http://schemas.microsoft.com/office/drawing/2014/main" id="{319C1665-E9CD-715E-2D0D-9FB9098F2B47}"/>
              </a:ext>
            </a:extLst>
          </p:cNvPr>
          <p:cNvSpPr txBox="1">
            <a:spLocks/>
          </p:cNvSpPr>
          <p:nvPr/>
        </p:nvSpPr>
        <p:spPr bwMode="auto">
          <a:xfrm>
            <a:off x="5756366" y="5712823"/>
            <a:ext cx="7062650" cy="9621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0" tIns="0" rIns="12960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 rt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 spc="0">
                <a:solidFill>
                  <a:srgbClr val="FF666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pt-BR" altLang="pt-BR" sz="2000" spc="-70" dirty="0">
                <a:solidFill>
                  <a:schemeClr val="tx1"/>
                </a:solidFill>
              </a:rPr>
              <a:t>Nome do(s) Apresentador(es)</a:t>
            </a:r>
          </a:p>
          <a:p>
            <a:pPr eaLnBrk="1" hangingPunct="1">
              <a:spcBef>
                <a:spcPts val="400"/>
              </a:spcBef>
            </a:pPr>
            <a:r>
              <a:rPr lang="pt-BR" altLang="pt-BR" sz="2000" spc="-70" dirty="0">
                <a:solidFill>
                  <a:schemeClr val="tx1"/>
                </a:solidFill>
              </a:rPr>
              <a:t>SEFAZ [ESTADO]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486B28A7-1BD1-F30A-DED6-015791164B09}"/>
              </a:ext>
            </a:extLst>
          </p:cNvPr>
          <p:cNvSpPr txBox="1">
            <a:spLocks/>
          </p:cNvSpPr>
          <p:nvPr/>
        </p:nvSpPr>
        <p:spPr bwMode="auto">
          <a:xfrm>
            <a:off x="6677026" y="915571"/>
            <a:ext cx="4000500" cy="87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spc="-15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Jornal Falado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4D6BB-40F3-B1E8-A18B-55F1AC45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7" y="250166"/>
            <a:ext cx="6867567" cy="833390"/>
          </a:xfrm>
        </p:spPr>
        <p:txBody>
          <a:bodyPr/>
          <a:lstStyle/>
          <a:p>
            <a:pPr>
              <a:tabLst>
                <a:tab pos="2692400" algn="l"/>
              </a:tabLst>
            </a:pP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5ABF5-449F-313D-204A-94706BFA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B77198E9-9D66-4126-95E1-4A6BAAAB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353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E0C29-A965-6D0E-B3B6-610B34F2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7" y="250166"/>
            <a:ext cx="6839287" cy="8333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BDB862-3E51-6465-2BFC-32E700CBA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502EE1AF-1E80-2A00-0E9C-1966AEAA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6458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71cfda-a332-4f1c-8d4e-65b76e4dab51">
      <Terms xmlns="http://schemas.microsoft.com/office/infopath/2007/PartnerControls"/>
    </lcf76f155ced4ddcb4097134ff3c332f>
    <TaxCatchAll xmlns="c4f74494-6895-4cab-92e7-661d0dc0ac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F06B2A6EEDC04B9C18455D0ED20F71" ma:contentTypeVersion="13" ma:contentTypeDescription="Crie um novo documento." ma:contentTypeScope="" ma:versionID="afbc69456d41beac02857ef52a0a420a">
  <xsd:schema xmlns:xsd="http://www.w3.org/2001/XMLSchema" xmlns:xs="http://www.w3.org/2001/XMLSchema" xmlns:p="http://schemas.microsoft.com/office/2006/metadata/properties" xmlns:ns2="cf71cfda-a332-4f1c-8d4e-65b76e4dab51" xmlns:ns3="c4f74494-6895-4cab-92e7-661d0dc0ac27" targetNamespace="http://schemas.microsoft.com/office/2006/metadata/properties" ma:root="true" ma:fieldsID="d617f41c894532c22ac91d62036a7f34" ns2:_="" ns3:_="">
    <xsd:import namespace="cf71cfda-a332-4f1c-8d4e-65b76e4dab51"/>
    <xsd:import namespace="c4f74494-6895-4cab-92e7-661d0dc0ac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1cfda-a332-4f1c-8d4e-65b76e4da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76c1f238-9b06-4146-a27b-8c32debd1c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74494-6895-4cab-92e7-661d0dc0ac2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907a9fc-9cd7-49b0-80fb-42d5f37235a1}" ma:internalName="TaxCatchAll" ma:showField="CatchAllData" ma:web="c4f74494-6895-4cab-92e7-661d0dc0a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AE7B24-4D85-4799-A1BB-722862B290AD}">
  <ds:schemaRefs>
    <ds:schemaRef ds:uri="http://schemas.microsoft.com/office/2006/metadata/properties"/>
    <ds:schemaRef ds:uri="http://schemas.microsoft.com/office/infopath/2007/PartnerControls"/>
    <ds:schemaRef ds:uri="cf71cfda-a332-4f1c-8d4e-65b76e4dab51"/>
    <ds:schemaRef ds:uri="c4f74494-6895-4cab-92e7-661d0dc0ac27"/>
  </ds:schemaRefs>
</ds:datastoreItem>
</file>

<file path=customXml/itemProps2.xml><?xml version="1.0" encoding="utf-8"?>
<ds:datastoreItem xmlns:ds="http://schemas.openxmlformats.org/officeDocument/2006/customXml" ds:itemID="{78F225D1-62AD-4944-8BC7-BD07679B3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1cfda-a332-4f1c-8d4e-65b76e4dab51"/>
    <ds:schemaRef ds:uri="c4f74494-6895-4cab-92e7-661d0dc0a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0FEA1-07D3-407F-9676-5263F12509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760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Chart</vt:lpstr>
      <vt:lpstr> Grupo Temático - GT. Comunicação</vt:lpstr>
      <vt:lpstr> Grupo Temático - GT. Capacitação</vt:lpstr>
      <vt:lpstr> Grupo Temático - GT. Inovação em  Gestão de Pessoas</vt:lpstr>
      <vt:lpstr> Grupo Temático - GT. Desenvolvimento de Pessoas</vt:lpstr>
      <vt:lpstr> Grupo Temático - GT. Diagnóstico Institucional</vt:lpstr>
      <vt:lpstr>Insira o título da apresentação aqui</vt:lpstr>
      <vt:lpstr>Insira o título da apresentação aqui</vt:lpstr>
      <vt:lpstr>Apresentação do PowerPoint</vt:lpstr>
      <vt:lpstr>Apresentação do PowerPoint</vt:lpstr>
      <vt:lpstr>Apresentação do PowerPoint</vt:lpstr>
      <vt:lpstr>Apresentação do PowerPoint</vt:lpstr>
      <vt:lpstr>Versões da marca do GDFAZ</vt:lpstr>
      <vt:lpstr>Versões da marca do GDFAZ</vt:lpstr>
      <vt:lpstr>Paleta de Cores recomendada</vt:lpstr>
      <vt:lpstr>Fontes recomendadas</vt:lpstr>
      <vt:lpstr>Vídeo explicando como utilizar o recurso CONTA-GOTAS</vt:lpstr>
      <vt:lpstr>Paleta de Cores recomendada</vt:lpstr>
      <vt:lpstr>Insira aqui o título do slide – Exemplo 1 linha</vt:lpstr>
      <vt:lpstr>Insira aqui o título do slide  – Exemplo 2 linhas</vt:lpstr>
      <vt:lpstr>Sugestão formato de tabela (1)</vt:lpstr>
      <vt:lpstr>Sugestão formato de tabela (2)</vt:lpstr>
      <vt:lpstr>Sugestão formato/cores para gráficos (1)</vt:lpstr>
      <vt:lpstr>Sugestão formato/cores para gráficos (2)</vt:lpstr>
      <vt:lpstr>Insira aqui o título do slide  – Exemplo 2 linhas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Temático Comunicação</dc:title>
  <dc:creator>Renato Brener</dc:creator>
  <cp:lastModifiedBy>Renato Brener Silva Peixoto</cp:lastModifiedBy>
  <cp:revision>4</cp:revision>
  <dcterms:created xsi:type="dcterms:W3CDTF">2023-06-05T17:21:37Z</dcterms:created>
  <dcterms:modified xsi:type="dcterms:W3CDTF">2023-09-25T13:43:31Z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0x010100D0F06B2A6EEDC04B9C18455D0ED20F71</vt:lpwstr>
  </property>
  <property fmtid="{D5CDD505-2E9C-101B-9397-08002B2CF9AE}" pid="3" name="MediaServiceImageTags">
    <vt:lpwstr/>
  </property>
</Properties>
</file>